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45"/>
  </p:notesMasterIdLst>
  <p:sldIdLst>
    <p:sldId id="256" r:id="rId4"/>
    <p:sldId id="257" r:id="rId5"/>
    <p:sldId id="273" r:id="rId6"/>
    <p:sldId id="275" r:id="rId7"/>
    <p:sldId id="292" r:id="rId8"/>
    <p:sldId id="293" r:id="rId9"/>
    <p:sldId id="294" r:id="rId10"/>
    <p:sldId id="296" r:id="rId11"/>
    <p:sldId id="298" r:id="rId12"/>
    <p:sldId id="299" r:id="rId13"/>
    <p:sldId id="277" r:id="rId14"/>
    <p:sldId id="279" r:id="rId15"/>
    <p:sldId id="278" r:id="rId16"/>
    <p:sldId id="295" r:id="rId17"/>
    <p:sldId id="297" r:id="rId18"/>
    <p:sldId id="281" r:id="rId19"/>
    <p:sldId id="276" r:id="rId20"/>
    <p:sldId id="300" r:id="rId21"/>
    <p:sldId id="301" r:id="rId22"/>
    <p:sldId id="282" r:id="rId23"/>
    <p:sldId id="302" r:id="rId24"/>
    <p:sldId id="303" r:id="rId25"/>
    <p:sldId id="274" r:id="rId26"/>
    <p:sldId id="266" r:id="rId27"/>
    <p:sldId id="284" r:id="rId28"/>
    <p:sldId id="285" r:id="rId29"/>
    <p:sldId id="286" r:id="rId30"/>
    <p:sldId id="287" r:id="rId31"/>
    <p:sldId id="288" r:id="rId32"/>
    <p:sldId id="291" r:id="rId33"/>
    <p:sldId id="289" r:id="rId34"/>
    <p:sldId id="304" r:id="rId35"/>
    <p:sldId id="305" r:id="rId36"/>
    <p:sldId id="306" r:id="rId37"/>
    <p:sldId id="290" r:id="rId38"/>
    <p:sldId id="307" r:id="rId39"/>
    <p:sldId id="309" r:id="rId40"/>
    <p:sldId id="308" r:id="rId41"/>
    <p:sldId id="310" r:id="rId42"/>
    <p:sldId id="260" r:id="rId43"/>
    <p:sldId id="26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54672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Seminar Research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0734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2021/10/20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Masked Language Modeling and the Distributional Hypothesis: Order Word Matters Pre-training for Little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26" name="表格 25"/>
          <p:cNvGraphicFramePr/>
          <p:nvPr>
            <p:custDataLst>
              <p:tags r:id="rId1"/>
            </p:custDataLst>
          </p:nvPr>
        </p:nvGraphicFramePr>
        <p:xfrm>
          <a:off x="7172325" y="1703705"/>
          <a:ext cx="4181475" cy="17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825"/>
                <a:gridCol w="1393825"/>
                <a:gridCol w="1393825"/>
              </a:tblGrid>
              <a:tr h="655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Finetune with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Finetune without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Pretrain with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√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78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Pretrain without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√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508" r="7720" b="12287"/>
          <a:stretch>
            <a:fillRect/>
          </a:stretch>
        </p:blipFill>
        <p:spPr>
          <a:xfrm>
            <a:off x="478790" y="1479550"/>
            <a:ext cx="5825490" cy="29673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3240" y="4873625"/>
            <a:ext cx="57372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Both the tasks do not need word order information to be solved, and any necessary word order information can be acquired during fine-tuning are supported by this results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0" y="4051300"/>
            <a:ext cx="5318760" cy="1661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Right for the Wrong Reasons: Diagnosing Syntactic Heuristics in Natural Language Inference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ACL2019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045" y="1329055"/>
            <a:ext cx="61874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Where do our scores come from in the exam?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0" y="1969770"/>
            <a:ext cx="24860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study level + heuristics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2384" b="66256"/>
          <a:stretch>
            <a:fillRect/>
          </a:stretch>
        </p:blipFill>
        <p:spPr>
          <a:xfrm>
            <a:off x="4945380" y="1407160"/>
            <a:ext cx="6474460" cy="1183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5679" t="-870" r="13218" b="30854"/>
          <a:stretch>
            <a:fillRect/>
          </a:stretch>
        </p:blipFill>
        <p:spPr>
          <a:xfrm>
            <a:off x="5375275" y="3136900"/>
            <a:ext cx="5978525" cy="2303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3636" r="1006"/>
          <a:stretch>
            <a:fillRect/>
          </a:stretch>
        </p:blipFill>
        <p:spPr>
          <a:xfrm>
            <a:off x="280670" y="3359785"/>
            <a:ext cx="4812665" cy="149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Operation is the hardest teacher: estimating DNN accuracy looking for mispredictions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ICSE2021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935" y="1567180"/>
            <a:ext cx="386207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To Do a Better Test Selection?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a good test selection?</a:t>
            </a:r>
            <a:b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(labelling cost)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0895" y="3157855"/>
            <a:ext cx="345884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Representative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Informative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>
              <a:lnSpc>
                <a:spcPct val="150000"/>
              </a:lnSpc>
              <a:buFont typeface="+mj-lt"/>
              <a:buNone/>
            </a:pP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>
              <a:lnSpc>
                <a:spcPct val="15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Accuracy expectation roughly unchanged</a:t>
            </a:r>
            <a:b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Change the proportion of misprediction case 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23560" y="1565275"/>
            <a:ext cx="602297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Auxiliary information: </a:t>
            </a:r>
            <a:b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confidence , distance, work as connection (weight) between samples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4875" y="2645410"/>
            <a:ext cx="4460240" cy="251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Operation is the hardest teacher: estimating DNN accuracy looking for mispredictions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101725"/>
            <a:ext cx="3899535" cy="2489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856355"/>
            <a:ext cx="7448550" cy="2331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85" y="2007870"/>
            <a:ext cx="4328160" cy="67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Language Model Evaluation Beyond Perplexity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5450" y="1082040"/>
            <a:ext cx="3649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to evaluate a language model 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1610" y="2159000"/>
            <a:ext cx="5791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Macro-level phenomena of human language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4905" y="1285875"/>
            <a:ext cx="63315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→Zipf's law (Rank-Frequency):: frequency of a word in a corpus decays exponentially in the frequency rank of that word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→Heaps' law(Type-Token):: the number of additional unique tokens (i.e.,number of types) in a document diminishes as its length increases.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→Other Tendencies:: length, unigram, stopwords and symbols.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7129" r="4716" b="18846"/>
          <a:stretch>
            <a:fillRect/>
          </a:stretch>
        </p:blipFill>
        <p:spPr>
          <a:xfrm>
            <a:off x="1468755" y="2956560"/>
            <a:ext cx="8463915" cy="28841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932670" y="5204460"/>
            <a:ext cx="2137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three sampling ways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l="87910" t="23603" r="6098" b="58530"/>
          <a:stretch>
            <a:fillRect/>
          </a:stretch>
        </p:blipFill>
        <p:spPr>
          <a:xfrm>
            <a:off x="9203690" y="3691890"/>
            <a:ext cx="1281430" cy="1414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0" grpId="1"/>
      <p:bldP spid="12" grpId="1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Language Model Evaluation Beyond Perplexity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770" y="1279525"/>
            <a:ext cx="5547360" cy="4191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28130" y="2042160"/>
            <a:ext cx="472567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since models capture the length distribution well, is a language model more likely to produce degenerate text (e.g., repetitions) than the EOS token i only long documents are used in training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45" y="3815715"/>
            <a:ext cx="4274820" cy="1120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Pervasive Label Errors in Test Sets Destabilize Machine Learning Benchmarks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ICLR2021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590040"/>
            <a:ext cx="2800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will happen if there are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Label Errors in Test Sets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?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5145" y="1529080"/>
            <a:ext cx="64084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Lower capacity models may be practically more useful than higher capacity models in real-world datasets with high proportions of erroneously labeled data.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-706" b="35742"/>
          <a:stretch>
            <a:fillRect/>
          </a:stretch>
        </p:blipFill>
        <p:spPr>
          <a:xfrm>
            <a:off x="3735070" y="3282950"/>
            <a:ext cx="7618730" cy="1911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490" y="3282950"/>
            <a:ext cx="3084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Sometimes, errors are not random but in some patterns, for example, people are more likely to mislabel tiger to cat rather than bird.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4" grpId="1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Polyjuice: Generating Counterfactuals for Explaining, Evaluating, and Improving Model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0850" y="1029970"/>
            <a:ext cx="7533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Is human created better labelled counterfactuals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(number, quality, general ...)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939" b="46597"/>
          <a:stretch>
            <a:fillRect/>
          </a:stretch>
        </p:blipFill>
        <p:spPr>
          <a:xfrm>
            <a:off x="826770" y="1918970"/>
            <a:ext cx="3481070" cy="2035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1998" b="50963"/>
          <a:stretch>
            <a:fillRect/>
          </a:stretch>
        </p:blipFill>
        <p:spPr>
          <a:xfrm>
            <a:off x="415290" y="3954780"/>
            <a:ext cx="4086860" cy="2197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0" y="2092325"/>
            <a:ext cx="7378700" cy="3775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04920" y="1474470"/>
            <a:ext cx="231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Details of Polyjuice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Polyjuice: Generating Counterfactuals for Explaining, Evaluating, and Improving Model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2383" b="63415"/>
          <a:stretch>
            <a:fillRect/>
          </a:stretch>
        </p:blipFill>
        <p:spPr>
          <a:xfrm>
            <a:off x="2842895" y="1760220"/>
            <a:ext cx="3928745" cy="11931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02585" y="5164455"/>
            <a:ext cx="42646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Train: Improvement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42895" y="2864485"/>
            <a:ext cx="4324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Evaluation: Polyjuice can construct contrast set to better evaluate evaluate model decision boundaries.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610" y="2651125"/>
            <a:ext cx="23183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Verify Polyjuice: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Generation properties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Training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Evaluation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Explanation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Others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12528" t="6611" r="8436" b="28721"/>
          <a:stretch>
            <a:fillRect/>
          </a:stretch>
        </p:blipFill>
        <p:spPr>
          <a:xfrm>
            <a:off x="2948305" y="3813810"/>
            <a:ext cx="3823335" cy="11569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r="1345" b="43273"/>
          <a:stretch>
            <a:fillRect/>
          </a:stretch>
        </p:blipFill>
        <p:spPr>
          <a:xfrm>
            <a:off x="7360920" y="2272030"/>
            <a:ext cx="4187190" cy="1422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233410" y="4054475"/>
            <a:ext cx="34975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Polyjuice counterfactuals for this application were more surprising and fluent than Expert-surprise, despite being computed automatically. Expert-human SHAP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Polyjuice: Generating Counterfactuals for Explaining, Evaluating, and Improving Model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2280285"/>
            <a:ext cx="5401945" cy="1992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1028" t="138" r="2830" b="34099"/>
          <a:stretch>
            <a:fillRect/>
          </a:stretch>
        </p:blipFill>
        <p:spPr>
          <a:xfrm>
            <a:off x="987425" y="1073150"/>
            <a:ext cx="4761230" cy="38569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48080" y="5192395"/>
            <a:ext cx="4743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Generating multiple counterfactuals per instance leads to insights that might be missed by manual analysis</a:t>
            </a:r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 interesting papers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Summary existing work and explore further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Share Notion and HowToReadPaper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Provable Repair of Deep Neural Networks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PLDI2021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4165" y="926465"/>
            <a:ext cx="5558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How to repair a DNN once a mistake is discovered ?</a:t>
            </a:r>
            <a:b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</a:b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7940" y="2948940"/>
            <a:ext cx="43072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&gt;Retrain: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inefficient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sometimes impossible 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regression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&gt;Finetune</a:t>
            </a:r>
            <a:b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regression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2280" y="1571625"/>
            <a:ext cx="1887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Why regression? NP hard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686" b="18582"/>
          <a:stretch>
            <a:fillRect/>
          </a:stretch>
        </p:blipFill>
        <p:spPr>
          <a:xfrm>
            <a:off x="5718810" y="2234565"/>
            <a:ext cx="3936365" cy="3288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Provable Repair of Deep Neural Networks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PLDI2021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450" b="17300"/>
          <a:stretch>
            <a:fillRect/>
          </a:stretch>
        </p:blipFill>
        <p:spPr>
          <a:xfrm>
            <a:off x="1642110" y="974090"/>
            <a:ext cx="4780915" cy="4698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35" y="871220"/>
            <a:ext cx="2677160" cy="1551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70" y="2548890"/>
            <a:ext cx="3160395" cy="3681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74545" y="5743575"/>
            <a:ext cx="391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Convert to a satisfaction problem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Provable Repair of Deep Neural Networks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PLDI2021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327785"/>
            <a:ext cx="7798435" cy="2099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1817" b="49761"/>
          <a:stretch>
            <a:fillRect/>
          </a:stretch>
        </p:blipFill>
        <p:spPr>
          <a:xfrm>
            <a:off x="1457960" y="3773170"/>
            <a:ext cx="7834630" cy="22974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41875" y="1376680"/>
            <a:ext cx="1101725" cy="186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25820" y="3982085"/>
            <a:ext cx="1407160" cy="168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983297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Summary existing work and explore further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hotspots</a:t>
            </a:r>
            <a:endParaRPr lang="en-US" altLang="zh-CN" sz="14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 transfer</a:t>
            </a:r>
            <a:endParaRPr lang="en-US" altLang="zh-CN" sz="14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knowledge transfer</a:t>
            </a:r>
            <a:endParaRPr lang="en-US" altLang="zh-CN" sz="14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 important task</a:t>
            </a:r>
            <a:endParaRPr lang="en-US" altLang="zh-CN" sz="14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Further work to figure out whether existing work is general across language, architecture</a:t>
            </a:r>
            <a:endParaRPr lang="en-US" altLang="zh-CN" sz="14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and improvement in an existing work</a:t>
            </a:r>
            <a:endParaRPr lang="en-US" altLang="zh-CN" sz="14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Research hotspots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02665" y="1215390"/>
            <a:ext cx="97739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speech translation                                  				backdoor attack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1842135"/>
            <a:ext cx="3849370" cy="120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3206750"/>
            <a:ext cx="4140835" cy="1214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04690"/>
            <a:ext cx="3808730" cy="1337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765" y="1640205"/>
            <a:ext cx="4610100" cy="1344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195" y="2921000"/>
            <a:ext cx="4788535" cy="1586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825" y="4462780"/>
            <a:ext cx="4613275" cy="141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 transfer (such as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attack and defense from CV</a:t>
            </a:r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67025" y="1153795"/>
            <a:ext cx="7151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Scalable Quantitative Verification For Deep Neural Networks (ICSE2021)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375" y="2097405"/>
            <a:ext cx="46126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Three limitations of existing approaches (maybe only have one): 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1) require wihte box access and limited generality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2) Not to scale to larger models due to non-linear constrain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3) Be limited to deterministic  models and lack quantify capability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" y="3973195"/>
            <a:ext cx="4107815" cy="14598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885" y="2033905"/>
            <a:ext cx="6645910" cy="32619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87870" y="5755005"/>
            <a:ext cx="2851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But NLP is not CV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Domain knowledge transfer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52015" y="1056005"/>
            <a:ext cx="7706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 Sweet Rabbit Hole by DARCY: Using Honeypots to Detect Universal Trigger’s Adversarial Attacks (ACL2021)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625" y="24003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honeypot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4055" y="1861185"/>
            <a:ext cx="8081645" cy="1805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48155" y="4086860"/>
            <a:ext cx="88284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Beyond Accuracy: Behavioral Testing of NLP Models with CheckList (ACL2020 Best Paper)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1289" b="81265"/>
          <a:stretch>
            <a:fillRect/>
          </a:stretch>
        </p:blipFill>
        <p:spPr>
          <a:xfrm>
            <a:off x="2925445" y="4495800"/>
            <a:ext cx="5347970" cy="14204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7975" y="4805045"/>
            <a:ext cx="20364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Behavioral testing and other methods from SE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8" grpId="1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New important task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27735" y="1318895"/>
            <a:ext cx="10289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Measuring Discrimination to Boost Comparative Testing for Multiple Deep Learning Models (ICSE2021)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195" y="2937510"/>
            <a:ext cx="6484620" cy="2240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22755" y="1968500"/>
            <a:ext cx="7847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→debug testing: improve reliability by finding faults via various testing criteria (Deepgini)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→operational testing: make reliability assessment for DL models in the objective testing contexts (CES)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Further work to figure out whether existing work is general 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712085" y="1177925"/>
            <a:ext cx="6181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Lower Perplexity is Not Always Human-Like (ACL2021)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765" y="2853055"/>
            <a:ext cx="32416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"the lower perplexity a language model has, the more human-like the language model is" 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right?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0" y="1975485"/>
            <a:ext cx="8276590" cy="3878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Analysis and improvement in an existing work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9832975" cy="346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 interesting papers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Evaluation Examples Are Not Equally Informative: How Should That Change NLP Leaderboards?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Masked Language Modeling and the Distributional Hypothesis: Order Word Matters Pre-training for Little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Right for the Wrong Reasons: Diagnosing Syntactic Heuristics in Natural Language Inference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Operation is the hardest teacher: estimating DNN accuracy looking for mispredictions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Language Model Evaluation Beyond Perplexity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Pervasive Label Errors in Test Sets Destabilize Machine Learning Benchmarks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Polyjuice: Generating Counterfactuals for Explaining, Evaluating, and Improving Model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Provable Repair of Deep Neural Networks</a:t>
            </a:r>
            <a:endParaRPr lang="en-US" altLang="zh-CN" sz="1600" dirty="0" err="1">
              <a:ln/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79830" y="1905000"/>
            <a:ext cx="983297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Share Notion and HowToReadPaper</a:t>
            </a:r>
            <a:endParaRPr lang="en-US" altLang="zh-CN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HowToReadPaper</a:t>
            </a:r>
            <a:endParaRPr lang="en-US" altLang="zh-CN" sz="16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Notion</a:t>
            </a:r>
            <a:endParaRPr lang="en-US" altLang="zh-CN" sz="1600" dirty="0" err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HowToReadPaper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902335"/>
            <a:ext cx="4638675" cy="5749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05" y="918210"/>
            <a:ext cx="446468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HowToReadPaper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8765" y="1315085"/>
            <a:ext cx="6284595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HowToReadPaper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0" y="1731010"/>
            <a:ext cx="5704205" cy="2750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65" y="1651000"/>
            <a:ext cx="5856605" cy="35566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HowToReadPaper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1860" y="1775460"/>
            <a:ext cx="6581775" cy="30797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Notion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1305560"/>
            <a:ext cx="11613515" cy="39643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Notion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974090"/>
            <a:ext cx="5039995" cy="5700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1199515"/>
            <a:ext cx="4278630" cy="149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3021965"/>
            <a:ext cx="3423285" cy="3492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18430" y="890270"/>
            <a:ext cx="1078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Pass One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05430" y="1736090"/>
            <a:ext cx="4384040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847975" y="1958340"/>
            <a:ext cx="4185920" cy="13112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Notion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56130" y="925830"/>
            <a:ext cx="1078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Pass Two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246" r="38095"/>
          <a:stretch>
            <a:fillRect/>
          </a:stretch>
        </p:blipFill>
        <p:spPr>
          <a:xfrm>
            <a:off x="1054735" y="1568450"/>
            <a:ext cx="4391660" cy="4670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1844040"/>
            <a:ext cx="5730240" cy="33070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37045" y="925830"/>
            <a:ext cx="1502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Pass Three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Notion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1224915"/>
            <a:ext cx="5353685" cy="491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0" y="1095375"/>
            <a:ext cx="5759450" cy="51746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Notion</a:t>
            </a:r>
            <a:endParaRPr lang="en-US" altLang="zh-CN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7819" t="-295" r="6184"/>
          <a:stretch>
            <a:fillRect/>
          </a:stretch>
        </p:blipFill>
        <p:spPr>
          <a:xfrm>
            <a:off x="52705" y="926465"/>
            <a:ext cx="4141470" cy="5609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884" t="846" r="3712" b="24666"/>
          <a:stretch>
            <a:fillRect/>
          </a:stretch>
        </p:blipFill>
        <p:spPr>
          <a:xfrm>
            <a:off x="4488180" y="1370965"/>
            <a:ext cx="3902075" cy="4920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280" t="-949" r="15659"/>
          <a:stretch>
            <a:fillRect/>
          </a:stretch>
        </p:blipFill>
        <p:spPr>
          <a:xfrm>
            <a:off x="8462645" y="2823845"/>
            <a:ext cx="363347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Evaluation Examples Are Not Equally Informative: How Should That Change NLP Leaderboards?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1995" y="1413510"/>
            <a:ext cx="52285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 nuances in evaluation items (examples) and subjects (NLP models)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“provide(s) limited value for scientific progress absent insight into what drives them” and where they fail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Focusing  solely  on metrics conflates progress on a specific  task  with progress on real world  NLP  problems  behind the task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315" y="1192530"/>
            <a:ext cx="46488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Disadvantages of Accuracy-based leaderboard 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149" t="622" r="16343"/>
          <a:stretch>
            <a:fillRect/>
          </a:stretch>
        </p:blipFill>
        <p:spPr>
          <a:xfrm>
            <a:off x="6699885" y="1958975"/>
            <a:ext cx="4599940" cy="3954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" y="3651885"/>
            <a:ext cx="5821680" cy="2392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1610" y="6324600"/>
            <a:ext cx="1802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ACL2021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Evaluation Examples Are Not Equally Informative: How Should That Change NLP Leaderboards?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1069" t="3504" r="10456" b="34174"/>
          <a:stretch>
            <a:fillRect/>
          </a:stretch>
        </p:blipFill>
        <p:spPr>
          <a:xfrm>
            <a:off x="1520190" y="1864995"/>
            <a:ext cx="9068435" cy="2371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06370" y="4982845"/>
            <a:ext cx="5840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DAD could effectively model response of subjects to items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Evaluation Examples Are Not Equally Informative: How Should That Change NLP Leaderboards?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35735" y="4768215"/>
            <a:ext cx="417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IRT Rankings Have Better Reliability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9573" r="10068" b="27883"/>
          <a:stretch>
            <a:fillRect/>
          </a:stretch>
        </p:blipFill>
        <p:spPr>
          <a:xfrm>
            <a:off x="442595" y="1956435"/>
            <a:ext cx="6473825" cy="2367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4346" t="-650" r="24900"/>
          <a:stretch>
            <a:fillRect/>
          </a:stretch>
        </p:blipFill>
        <p:spPr>
          <a:xfrm>
            <a:off x="7823835" y="2007870"/>
            <a:ext cx="3454400" cy="2515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22235" y="4768215"/>
            <a:ext cx="39160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Guiding selection of test set to annotate  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Evaluation Examples Are Not Equally Informative: How Should That Change NLP Leaderboards?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0457" t="117" r="8747" b="32232"/>
          <a:stretch>
            <a:fillRect/>
          </a:stretch>
        </p:blipFill>
        <p:spPr>
          <a:xfrm>
            <a:off x="749300" y="1196340"/>
            <a:ext cx="6777355" cy="2287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34325" y="2086610"/>
            <a:ext cx="33782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Help Identify Annotation Error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70495" y="4465320"/>
            <a:ext cx="37058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Further work: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better integrate features into IRT models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Multitask setting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0765" y="3982085"/>
            <a:ext cx="578675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er: experiments regarding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→Introduce DAD( IRT, skill, difficulty, discriminability, feasibility, formula)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→er DAD yield high accuracy for predict subjects' response to items 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→er IRT-based ranking is more reliable and generalize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→er IRT can also guide the construction of tests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→er Guiding analysis with IRT (parameters)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→er Indentify annotation error (parameters)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Masked Language Modeling and the Distributional Hypothesis: Order Word Matters Pre-training for Little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7175" y="3371850"/>
            <a:ext cx="47015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 has learned “the types of syntactic and semantic abstractions traditionally believed necessary for language processing” 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175" y="4620260"/>
            <a:ext cx="4227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 exploit the well known distributional hypothesis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6150" y="5154930"/>
            <a:ext cx="3731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Is the types of syntactic abstractions necessary for language processing 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81310" y="2541270"/>
            <a:ext cx="8870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Pretrain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8940" y="1995170"/>
            <a:ext cx="2168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Initial Model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56115" y="3175000"/>
            <a:ext cx="2168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Pretrained Model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81310" y="3832860"/>
            <a:ext cx="9861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Finetune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56115" y="4511675"/>
            <a:ext cx="2168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Downstream Model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556115" y="5154930"/>
            <a:ext cx="1976120" cy="6521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Linguistic Task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0354310" y="2335530"/>
            <a:ext cx="5715" cy="8743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0380345" y="3582670"/>
            <a:ext cx="5080" cy="9448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630420" y="4220845"/>
            <a:ext cx="18148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disentangle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25790" y="3989705"/>
            <a:ext cx="1814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fine grain view of knowledge of model </a:t>
            </a: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6" name="表格 25"/>
          <p:cNvGraphicFramePr/>
          <p:nvPr>
            <p:custDataLst>
              <p:tags r:id="rId1"/>
            </p:custDataLst>
          </p:nvPr>
        </p:nvGraphicFramePr>
        <p:xfrm>
          <a:off x="4713605" y="1689100"/>
          <a:ext cx="4181475" cy="1758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825"/>
                <a:gridCol w="1393825"/>
                <a:gridCol w="1393825"/>
              </a:tblGrid>
              <a:tr h="661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Finetune with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Finetune without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Pretrain with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Good/Bad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Good/Bad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78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Pretrain without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Good/Bad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Good/Bad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直角上箭头 26"/>
          <p:cNvSpPr/>
          <p:nvPr/>
        </p:nvSpPr>
        <p:spPr>
          <a:xfrm>
            <a:off x="5160010" y="3989705"/>
            <a:ext cx="1066165" cy="8686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直角上箭头 27"/>
          <p:cNvSpPr/>
          <p:nvPr/>
        </p:nvSpPr>
        <p:spPr>
          <a:xfrm flipH="1">
            <a:off x="7557770" y="4011295"/>
            <a:ext cx="1172845" cy="8686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57810" y="1718310"/>
            <a:ext cx="4039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Why Bert demonstrates so powerful  generalization capability?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4" grpId="1"/>
      <p:bldP spid="7" grpId="1"/>
      <p:bldP spid="9" grpId="0"/>
      <p:bldP spid="12" grpId="0"/>
      <p:bldP spid="13" grpId="0"/>
      <p:bldP spid="14" grpId="0"/>
      <p:bldP spid="15" grpId="0"/>
      <p:bldP spid="16" grpId="0" animBg="1"/>
      <p:bldP spid="8" grpId="0"/>
      <p:bldP spid="9" grpId="1"/>
      <p:bldP spid="12" grpId="1"/>
      <p:bldP spid="13" grpId="1"/>
      <p:bldP spid="14" grpId="1"/>
      <p:bldP spid="15" grpId="1"/>
      <p:bldP spid="16" grpId="1" animBg="1"/>
      <p:bldP spid="8" grpId="1"/>
      <p:bldP spid="23" grpId="0"/>
      <p:bldP spid="25" grpId="0"/>
      <p:bldP spid="27" grpId="0" animBg="1"/>
      <p:bldP spid="28" grpId="0" animBg="1"/>
      <p:bldP spid="23" grpId="1"/>
      <p:bldP spid="25" grpId="1"/>
      <p:bldP spid="27" grpId="1" animBg="1"/>
      <p:bldP spid="2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Masked Language Modeling and the Distributional Hypothesis: Order Word Matters Pre-training for Little</a:t>
            </a:r>
            <a:endParaRPr lang="en-US" altLang="zh-CN" sz="1600" dirty="0" err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3375" y="4609465"/>
            <a:ext cx="42043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N: normal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i: i-gram modification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NP: no positional embeddings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RI: random initialize model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6" name="表格 25"/>
          <p:cNvGraphicFramePr/>
          <p:nvPr>
            <p:custDataLst>
              <p:tags r:id="rId1"/>
            </p:custDataLst>
          </p:nvPr>
        </p:nvGraphicFramePr>
        <p:xfrm>
          <a:off x="4438015" y="4197350"/>
          <a:ext cx="4181475" cy="17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825"/>
                <a:gridCol w="1393825"/>
                <a:gridCol w="1393825"/>
              </a:tblGrid>
              <a:tr h="655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Finetune with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Finetune without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Pretrain with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78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Pretrain without word order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4369" t="592"/>
          <a:stretch>
            <a:fillRect/>
          </a:stretch>
        </p:blipFill>
        <p:spPr>
          <a:xfrm>
            <a:off x="64770" y="1233170"/>
            <a:ext cx="9033510" cy="2450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67825" y="213614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Word order is useless?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395" y="1670685"/>
            <a:ext cx="8253730" cy="412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4030" y="2827020"/>
            <a:ext cx="8217535" cy="191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e083b02-6f1b-43e2-b8c1-59d98eeda984}"/>
</p:tagLst>
</file>

<file path=ppt/tags/tag2.xml><?xml version="1.0" encoding="utf-8"?>
<p:tagLst xmlns:p="http://schemas.openxmlformats.org/presentationml/2006/main">
  <p:tag name="KSO_WM_UNIT_TABLE_BEAUTIFY" val="smartTable{6e083b02-6f1b-43e2-b8c1-59d98eeda984}"/>
</p:tagLst>
</file>

<file path=ppt/tags/tag3.xml><?xml version="1.0" encoding="utf-8"?>
<p:tagLst xmlns:p="http://schemas.openxmlformats.org/presentationml/2006/main">
  <p:tag name="KSO_WM_UNIT_TABLE_BEAUTIFY" val="smartTable{6e083b02-6f1b-43e2-b8c1-59d98eeda98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lang="en-US" altLang="zh-CN" dirty="0" err="1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txDef>
      <a:spPr>
        <a:noFill/>
      </a:spPr>
      <a:bodyPr wrap="square" rtlCol="0" anchor="t">
        <a:spAutoFit/>
      </a:bodyPr>
      <a:lstStyle>
        <a:defPPr indent="0" algn="l" fontAlgn="auto">
          <a:lnSpc>
            <a:spcPct val="100000"/>
          </a:lnSpc>
          <a:buFont typeface="+mj-lt"/>
          <a:buNone/>
          <a:defRPr lang="en-US" altLang="zh-CN" dirty="0" smtClean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8128</Words>
  <Application>WPS 演示</Application>
  <PresentationFormat>宽屏</PresentationFormat>
  <Paragraphs>416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Arial</vt:lpstr>
      <vt:lpstr>宋体</vt:lpstr>
      <vt:lpstr>Wingdings</vt:lpstr>
      <vt:lpstr>华文行楷</vt:lpstr>
      <vt:lpstr>Times New Roman</vt:lpstr>
      <vt:lpstr>等线</vt:lpstr>
      <vt:lpstr>微软雅黑</vt:lpstr>
      <vt:lpstr>Arial Unicode MS</vt:lpstr>
      <vt:lpstr>等线 Light</vt:lpstr>
      <vt:lpstr>Calibri</vt:lpstr>
      <vt:lpstr>Wingdings</vt:lpstr>
      <vt:lpstr>华文隶书</vt:lpstr>
      <vt:lpstr>Office 主题​​</vt:lpstr>
      <vt:lpstr>1_Office 主题​​</vt:lpstr>
      <vt:lpstr>Seminar Research</vt:lpstr>
      <vt:lpstr>PowerPoint 演示文稿</vt:lpstr>
      <vt:lpstr>PowerPoint 演示文稿</vt:lpstr>
      <vt:lpstr>PowerPoint 演示文稿</vt:lpstr>
      <vt:lpstr>Evaluation Examples Are Not Equally Informative: How Should That Change NLP Leaderboards?</vt:lpstr>
      <vt:lpstr>Evaluation Examples Are Not Equally Informative: How Should That Change NLP Leaderboards?</vt:lpstr>
      <vt:lpstr>Evaluation Examples Are Not Equally Informative: How Should That Change NLP Leaderboards?</vt:lpstr>
      <vt:lpstr>Evaluation Examples Are Not Equally Informative: How Should That Change NLP Leaderboards?</vt:lpstr>
      <vt:lpstr>Masked Language Modeling and the Distributional Hypothesis: Order Word Matters Pre-training for Little</vt:lpstr>
      <vt:lpstr>Masked Language Modeling and the Distributional Hypothesis: Order Word Matters Pre-training for Little</vt:lpstr>
      <vt:lpstr>Masked Language Modeling and the Distributional Hypothesis: Order Word Matters Pre-training for Little</vt:lpstr>
      <vt:lpstr>Polyjuice: Generating Counterfactuals for Explaining, Evaluating, and Improving Model</vt:lpstr>
      <vt:lpstr>Masked Language Modeling and the Distributional Hypothesis: Order Word Matters Pre-training for Little</vt:lpstr>
      <vt:lpstr>Language Model Evaluation Beyond Perplexity</vt:lpstr>
      <vt:lpstr>Language Model Evaluation Beyond Perplexity</vt:lpstr>
      <vt:lpstr>Polyjuice: Generating Counterfactuals for Explaining, Evaluating, and Improving Model</vt:lpstr>
      <vt:lpstr>PowerPoint 演示文稿</vt:lpstr>
      <vt:lpstr>Polyjuice: Generating Counterfactuals for Explaining, Evaluating, and Improving Model</vt:lpstr>
      <vt:lpstr>Polyjuice: Generating Counterfactuals for Explaining, Evaluating, and Improving Model</vt:lpstr>
      <vt:lpstr>Polyjuice: Generating Counterfactuals for Explaining, Evaluating, and Improving Model</vt:lpstr>
      <vt:lpstr>Provable Repair of Deep Neural Networks</vt:lpstr>
      <vt:lpstr>Provable Repair of Deep Neural Networks</vt:lpstr>
      <vt:lpstr>PowerPoint 演示文稿</vt:lpstr>
      <vt:lpstr>PowerPoint 演示文稿</vt:lpstr>
      <vt:lpstr>Research hotspots</vt:lpstr>
      <vt:lpstr>Research hotspots</vt:lpstr>
      <vt:lpstr>Research hotspots</vt:lpstr>
      <vt:lpstr>Research hotspots</vt:lpstr>
      <vt:lpstr>Research hotspots</vt:lpstr>
      <vt:lpstr>PowerPoint 演示文稿</vt:lpstr>
      <vt:lpstr>Analysis and improvement in an existing work</vt:lpstr>
      <vt:lpstr>HowToReadPaper</vt:lpstr>
      <vt:lpstr>HowToReadPaper</vt:lpstr>
      <vt:lpstr>HowToReadPaper</vt:lpstr>
      <vt:lpstr>Analysis and improvement in an existing work</vt:lpstr>
      <vt:lpstr>Notion</vt:lpstr>
      <vt:lpstr>Notion</vt:lpstr>
      <vt:lpstr>Notion</vt:lpstr>
      <vt:lpstr>Notion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18</cp:revision>
  <dcterms:created xsi:type="dcterms:W3CDTF">2020-06-04T14:07:00Z</dcterms:created>
  <dcterms:modified xsi:type="dcterms:W3CDTF">2021-10-20T10:42:23Z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